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732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5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ncyclemarketing.com/contact_u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DBDFDBC-E6A2-46ED-A8AE-A3235938360C}"/>
              </a:ext>
            </a:extLst>
          </p:cNvPr>
          <p:cNvSpPr/>
          <p:nvPr/>
        </p:nvSpPr>
        <p:spPr>
          <a:xfrm>
            <a:off x="0" y="0"/>
            <a:ext cx="9144000" cy="4629150"/>
          </a:xfrm>
          <a:prstGeom prst="rect">
            <a:avLst/>
          </a:prstGeom>
          <a:solidFill>
            <a:srgbClr val="EE77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1"/>
          <p:cNvSpPr txBox="1"/>
          <p:nvPr/>
        </p:nvSpPr>
        <p:spPr>
          <a:xfrm>
            <a:off x="403250" y="686259"/>
            <a:ext cx="7482516" cy="15293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5200" b="1" spc="10" dirty="0">
                <a:solidFill>
                  <a:srgbClr val="FFFFFF"/>
                </a:solidFill>
                <a:latin typeface="Arial"/>
                <a:cs typeface="Arial"/>
              </a:rPr>
              <a:t>Social Media Marketing</a:t>
            </a:r>
            <a:endParaRPr sz="52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5200" b="1" spc="10" dirty="0">
                <a:solidFill>
                  <a:srgbClr val="FFFFFF"/>
                </a:solidFill>
                <a:latin typeface="Arial"/>
                <a:cs typeface="Arial"/>
              </a:rPr>
              <a:t>Strategy Template</a:t>
            </a:r>
            <a:endParaRPr sz="5200" dirty="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2682826"/>
            <a:ext cx="6740540" cy="646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11 Steps to Create a Social Media Marketing Strategy</a:t>
            </a:r>
            <a:endParaRPr sz="2200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for Your Business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3" name="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13" y="4649722"/>
            <a:ext cx="1922662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408891"/>
            <a:ext cx="2253769" cy="3959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6 Cont’d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983948"/>
            <a:ext cx="764756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Once you have a few different content ideas, start plugging these ideas into a simple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264088"/>
            <a:ext cx="6878548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calendar. You can also use a free management tool like Buffer or Hootsuite.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56397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42196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27995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13794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99593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85393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2" y="4763"/>
                </a:moveTo>
                <a:lnTo>
                  <a:pt x="4762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5823" y="2121598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3"/>
                </a:moveTo>
                <a:lnTo>
                  <a:pt x="8314830" y="476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5823" y="3035998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3"/>
                </a:moveTo>
                <a:lnTo>
                  <a:pt x="8314830" y="476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823" y="3645598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3"/>
                </a:moveTo>
                <a:lnTo>
                  <a:pt x="8314830" y="476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5823" y="4255122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3"/>
                </a:moveTo>
                <a:lnTo>
                  <a:pt x="8314830" y="476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0585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3" y="4763"/>
                </a:moveTo>
                <a:lnTo>
                  <a:pt x="4763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1192" y="1613979"/>
            <a:ext cx="9525" cy="3265005"/>
          </a:xfrm>
          <a:custGeom>
            <a:avLst/>
            <a:gdLst/>
            <a:ahLst/>
            <a:cxnLst/>
            <a:rect l="l" t="t" r="r" b="b"/>
            <a:pathLst>
              <a:path w="9525" h="3265005">
                <a:moveTo>
                  <a:pt x="4762" y="4763"/>
                </a:moveTo>
                <a:lnTo>
                  <a:pt x="4762" y="326024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5823" y="1618805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3"/>
                </a:moveTo>
                <a:lnTo>
                  <a:pt x="8314830" y="4763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5823" y="4864697"/>
            <a:ext cx="8319592" cy="9525"/>
          </a:xfrm>
          <a:custGeom>
            <a:avLst/>
            <a:gdLst/>
            <a:ahLst/>
            <a:cxnLst/>
            <a:rect l="l" t="t" r="r" b="b"/>
            <a:pathLst>
              <a:path w="8319592" h="9525">
                <a:moveTo>
                  <a:pt x="4762" y="4762"/>
                </a:moveTo>
                <a:lnTo>
                  <a:pt x="8314830" y="4762"/>
                </a:lnTo>
              </a:path>
            </a:pathLst>
          </a:custGeom>
          <a:ln w="9525">
            <a:solidFill>
              <a:srgbClr val="9F9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566928" y="1726232"/>
            <a:ext cx="691478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Sunday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52854" y="1726232"/>
            <a:ext cx="723217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Monday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938907" y="1726232"/>
            <a:ext cx="770647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Tuesday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124833" y="1726232"/>
            <a:ext cx="1037218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Wednesday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310886" y="1726232"/>
            <a:ext cx="849637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Thursday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496812" y="1726232"/>
            <a:ext cx="584315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Friday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7682738" y="1726232"/>
            <a:ext cx="811479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Saturday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752854" y="2227939"/>
            <a:ext cx="1032589" cy="7193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solidFill>
                  <a:srgbClr val="666666"/>
                </a:solidFill>
                <a:latin typeface="Arial"/>
                <a:cs typeface="Arial"/>
              </a:rPr>
              <a:t>Example: 9AM</a:t>
            </a:r>
            <a:endParaRPr sz="1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200" i="1" spc="10" dirty="0">
                <a:solidFill>
                  <a:srgbClr val="666666"/>
                </a:solidFill>
                <a:latin typeface="Arial"/>
                <a:cs typeface="Arial"/>
              </a:rPr>
              <a:t>Monday</a:t>
            </a:r>
            <a:endParaRPr sz="1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200" i="1" spc="10" dirty="0">
                <a:solidFill>
                  <a:srgbClr val="666666"/>
                </a:solidFill>
                <a:latin typeface="Arial"/>
                <a:cs typeface="Arial"/>
              </a:rPr>
              <a:t>Motivation</a:t>
            </a:r>
            <a:endParaRPr sz="12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200" i="1" spc="10" dirty="0">
                <a:solidFill>
                  <a:srgbClr val="666666"/>
                </a:solidFill>
                <a:latin typeface="Arial"/>
                <a:cs typeface="Arial"/>
              </a:rPr>
              <a:t>Quote!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5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070" y="2184400"/>
            <a:ext cx="1046369" cy="796935"/>
          </a:xfrm>
          <a:prstGeom prst="rect">
            <a:avLst/>
          </a:prstGeom>
        </p:spPr>
      </p:pic>
      <p:pic>
        <p:nvPicPr>
          <p:cNvPr id="5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841" y="2184400"/>
            <a:ext cx="1046368" cy="796935"/>
          </a:xfrm>
          <a:prstGeom prst="rect">
            <a:avLst/>
          </a:prstGeom>
        </p:spPr>
      </p:pic>
      <p:pic>
        <p:nvPicPr>
          <p:cNvPr id="5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916" y="2198682"/>
            <a:ext cx="1046368" cy="796936"/>
          </a:xfrm>
          <a:prstGeom prst="rect">
            <a:avLst/>
          </a:prstGeom>
        </p:spPr>
      </p:pic>
      <p:pic>
        <p:nvPicPr>
          <p:cNvPr id="5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683" y="2198682"/>
            <a:ext cx="1046368" cy="796936"/>
          </a:xfrm>
          <a:prstGeom prst="rect">
            <a:avLst/>
          </a:prstGeom>
        </p:spPr>
      </p:pic>
      <p:pic>
        <p:nvPicPr>
          <p:cNvPr id="6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937" y="2184400"/>
            <a:ext cx="1046368" cy="796935"/>
          </a:xfrm>
          <a:prstGeom prst="rect">
            <a:avLst/>
          </a:prstGeom>
        </p:spPr>
      </p:pic>
      <p:pic>
        <p:nvPicPr>
          <p:cNvPr id="6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2184400"/>
            <a:ext cx="1046368" cy="796935"/>
          </a:xfrm>
          <a:prstGeom prst="rect">
            <a:avLst/>
          </a:prstGeom>
        </p:spPr>
      </p:pic>
      <p:pic>
        <p:nvPicPr>
          <p:cNvPr id="6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884" y="2198682"/>
            <a:ext cx="1046368" cy="796936"/>
          </a:xfrm>
          <a:prstGeom prst="rect">
            <a:avLst/>
          </a:prstGeom>
        </p:spPr>
      </p:pic>
      <p:pic>
        <p:nvPicPr>
          <p:cNvPr id="6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811" y="4340495"/>
            <a:ext cx="1016429" cy="434552"/>
          </a:xfrm>
          <a:prstGeom prst="rect">
            <a:avLst/>
          </a:prstGeom>
        </p:spPr>
      </p:pic>
      <p:pic>
        <p:nvPicPr>
          <p:cNvPr id="6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811" y="3744722"/>
            <a:ext cx="1016429" cy="434552"/>
          </a:xfrm>
          <a:prstGeom prst="rect">
            <a:avLst/>
          </a:prstGeom>
        </p:spPr>
      </p:pic>
      <p:pic>
        <p:nvPicPr>
          <p:cNvPr id="6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070" y="3744722"/>
            <a:ext cx="1016429" cy="434552"/>
          </a:xfrm>
          <a:prstGeom prst="rect">
            <a:avLst/>
          </a:prstGeom>
        </p:spPr>
      </p:pic>
      <p:pic>
        <p:nvPicPr>
          <p:cNvPr id="6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63" y="4340495"/>
            <a:ext cx="1016429" cy="434552"/>
          </a:xfrm>
          <a:prstGeom prst="rect">
            <a:avLst/>
          </a:prstGeom>
        </p:spPr>
      </p:pic>
      <p:pic>
        <p:nvPicPr>
          <p:cNvPr id="6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505" y="4340495"/>
            <a:ext cx="1016428" cy="434552"/>
          </a:xfrm>
          <a:prstGeom prst="rect">
            <a:avLst/>
          </a:prstGeom>
        </p:spPr>
      </p:pic>
      <p:pic>
        <p:nvPicPr>
          <p:cNvPr id="6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886" y="3744722"/>
            <a:ext cx="1016428" cy="434552"/>
          </a:xfrm>
          <a:prstGeom prst="rect">
            <a:avLst/>
          </a:prstGeom>
        </p:spPr>
      </p:pic>
      <p:pic>
        <p:nvPicPr>
          <p:cNvPr id="6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180" y="4340495"/>
            <a:ext cx="1016428" cy="434552"/>
          </a:xfrm>
          <a:prstGeom prst="rect">
            <a:avLst/>
          </a:prstGeom>
        </p:spPr>
      </p:pic>
      <p:pic>
        <p:nvPicPr>
          <p:cNvPr id="7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180" y="3744722"/>
            <a:ext cx="1016428" cy="434552"/>
          </a:xfrm>
          <a:prstGeom prst="rect">
            <a:avLst/>
          </a:prstGeom>
        </p:spPr>
      </p:pic>
      <p:pic>
        <p:nvPicPr>
          <p:cNvPr id="7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907" y="4340495"/>
            <a:ext cx="1016429" cy="434552"/>
          </a:xfrm>
          <a:prstGeom prst="rect">
            <a:avLst/>
          </a:prstGeom>
        </p:spPr>
      </p:pic>
      <p:pic>
        <p:nvPicPr>
          <p:cNvPr id="7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907" y="3744722"/>
            <a:ext cx="1016429" cy="434552"/>
          </a:xfrm>
          <a:prstGeom prst="rect">
            <a:avLst/>
          </a:prstGeom>
        </p:spPr>
      </p:pic>
      <p:pic>
        <p:nvPicPr>
          <p:cNvPr id="7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811" y="3121447"/>
            <a:ext cx="1016429" cy="434552"/>
          </a:xfrm>
          <a:prstGeom prst="rect">
            <a:avLst/>
          </a:prstGeom>
        </p:spPr>
      </p:pic>
      <p:pic>
        <p:nvPicPr>
          <p:cNvPr id="7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070" y="3121447"/>
            <a:ext cx="1016429" cy="434552"/>
          </a:xfrm>
          <a:prstGeom prst="rect">
            <a:avLst/>
          </a:prstGeom>
        </p:spPr>
      </p:pic>
      <p:pic>
        <p:nvPicPr>
          <p:cNvPr id="7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582" y="4340495"/>
            <a:ext cx="1016429" cy="434552"/>
          </a:xfrm>
          <a:prstGeom prst="rect">
            <a:avLst/>
          </a:prstGeom>
        </p:spPr>
      </p:pic>
      <p:pic>
        <p:nvPicPr>
          <p:cNvPr id="7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854" y="3744722"/>
            <a:ext cx="1016429" cy="434552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4340495"/>
            <a:ext cx="1016428" cy="434552"/>
          </a:xfrm>
          <a:prstGeom prst="rect">
            <a:avLst/>
          </a:prstGeom>
        </p:spPr>
      </p:pic>
      <p:pic>
        <p:nvPicPr>
          <p:cNvPr id="7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505" y="3121447"/>
            <a:ext cx="1016428" cy="434552"/>
          </a:xfrm>
          <a:prstGeom prst="rect">
            <a:avLst/>
          </a:prstGeom>
        </p:spPr>
      </p:pic>
      <p:pic>
        <p:nvPicPr>
          <p:cNvPr id="7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3744722"/>
            <a:ext cx="1016428" cy="434552"/>
          </a:xfrm>
          <a:prstGeom prst="rect">
            <a:avLst/>
          </a:prstGeom>
        </p:spPr>
      </p:pic>
      <p:pic>
        <p:nvPicPr>
          <p:cNvPr id="8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180" y="3121447"/>
            <a:ext cx="1016428" cy="434552"/>
          </a:xfrm>
          <a:prstGeom prst="rect">
            <a:avLst/>
          </a:prstGeom>
        </p:spPr>
      </p:pic>
      <p:pic>
        <p:nvPicPr>
          <p:cNvPr id="8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582" y="3121447"/>
            <a:ext cx="1016429" cy="434552"/>
          </a:xfrm>
          <a:prstGeom prst="rect">
            <a:avLst/>
          </a:prstGeom>
        </p:spPr>
      </p:pic>
      <p:pic>
        <p:nvPicPr>
          <p:cNvPr id="8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907" y="3121447"/>
            <a:ext cx="1016429" cy="434552"/>
          </a:xfrm>
          <a:prstGeom prst="rect">
            <a:avLst/>
          </a:prstGeom>
        </p:spPr>
      </p:pic>
      <p:pic>
        <p:nvPicPr>
          <p:cNvPr id="8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" y="3121447"/>
            <a:ext cx="1016428" cy="434552"/>
          </a:xfrm>
          <a:prstGeom prst="rect">
            <a:avLst/>
          </a:prstGeom>
        </p:spPr>
      </p:pic>
      <p:pic>
        <p:nvPicPr>
          <p:cNvPr id="84" name="Image">
            <a:extLst>
              <a:ext uri="{FF2B5EF4-FFF2-40B4-BE49-F238E27FC236}">
                <a16:creationId xmlns:a16="http://schemas.microsoft.com/office/drawing/2014/main" id="{D499AF65-7C35-43F7-B3CF-A9B7D1DE9F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131" y="4832279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408891"/>
            <a:ext cx="6186769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7: Promote Your Social Channels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121156"/>
            <a:ext cx="7592262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Get the word out and grow your following. Promote your channels through: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17550" y="1601317"/>
            <a:ext cx="349986" cy="294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60450" y="1641094"/>
            <a:ext cx="5822568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Your website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: Add social media buttons to your website.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17550" y="2038705"/>
            <a:ext cx="349986" cy="294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60450" y="2078482"/>
            <a:ext cx="7857947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Your email list: 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Include social media buttons in the footer of every marketing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60450" y="2393674"/>
            <a:ext cx="671377" cy="2554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email.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17550" y="2793466"/>
            <a:ext cx="349986" cy="2946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5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60450" y="2833243"/>
            <a:ext cx="7109812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Your email signature: 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Add social media links to your business’ email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60450" y="3148711"/>
            <a:ext cx="1193749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signature.  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17550" y="3546576"/>
            <a:ext cx="7961955" cy="2948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r>
              <a:rPr sz="1800" spc="10" dirty="0">
                <a:solidFill>
                  <a:srgbClr val="585858"/>
                </a:solidFill>
                <a:latin typeface="Times New Roman"/>
                <a:cs typeface="Times New Roman"/>
              </a:rPr>
              <a:t>  </a:t>
            </a: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In-store signage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: Put up signage in store with your social media handle 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60450" y="3901821"/>
            <a:ext cx="583387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URL.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17550" y="4300956"/>
            <a:ext cx="8202522" cy="2948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r>
              <a:rPr sz="1800" spc="10" dirty="0">
                <a:solidFill>
                  <a:srgbClr val="585858"/>
                </a:solidFill>
                <a:latin typeface="Times New Roman"/>
                <a:cs typeface="Times New Roman"/>
              </a:rPr>
              <a:t>  </a:t>
            </a: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Social advertisements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: Run an ad to get in front of new audience members.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60450" y="4656506"/>
            <a:ext cx="2653589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(More on that in Step 11.)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8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" y="2845549"/>
            <a:ext cx="190500" cy="190500"/>
          </a:xfrm>
          <a:prstGeom prst="rect">
            <a:avLst/>
          </a:prstGeom>
        </p:spPr>
      </p:pic>
      <p:pic>
        <p:nvPicPr>
          <p:cNvPr id="8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" y="4353258"/>
            <a:ext cx="190500" cy="190500"/>
          </a:xfrm>
          <a:prstGeom prst="rect">
            <a:avLst/>
          </a:prstGeom>
        </p:spPr>
      </p:pic>
      <p:pic>
        <p:nvPicPr>
          <p:cNvPr id="8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" y="3598878"/>
            <a:ext cx="190500" cy="190500"/>
          </a:xfrm>
          <a:prstGeom prst="rect">
            <a:avLst/>
          </a:prstGeom>
        </p:spPr>
      </p:pic>
      <p:pic>
        <p:nvPicPr>
          <p:cNvPr id="8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" y="2121255"/>
            <a:ext cx="190500" cy="190500"/>
          </a:xfrm>
          <a:prstGeom prst="rect">
            <a:avLst/>
          </a:prstGeom>
        </p:spPr>
      </p:pic>
      <p:pic>
        <p:nvPicPr>
          <p:cNvPr id="9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0" y="1653400"/>
            <a:ext cx="190500" cy="190500"/>
          </a:xfrm>
          <a:prstGeom prst="rect">
            <a:avLst/>
          </a:prstGeom>
        </p:spPr>
      </p:pic>
      <p:pic>
        <p:nvPicPr>
          <p:cNvPr id="23" name="Image">
            <a:extLst>
              <a:ext uri="{FF2B5EF4-FFF2-40B4-BE49-F238E27FC236}">
                <a16:creationId xmlns:a16="http://schemas.microsoft.com/office/drawing/2014/main" id="{3762AB1A-8C91-4C7E-A8BE-5338B44F61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3375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332691"/>
            <a:ext cx="4844166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8: Measure Your Results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044956"/>
            <a:ext cx="7923273" cy="25488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Use each network’s analytics platform to review metrics on monthly basis like: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559750"/>
            <a:ext cx="550714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Followers/Likes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- Shows the size of your social media audience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1821878"/>
            <a:ext cx="6602160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Reach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- Shows how many people are actually seeing your social media posts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085530"/>
            <a:ext cx="717554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Engagements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- The number of Likes, Comments, and Shares your content receives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250" y="2347382"/>
            <a:ext cx="4688433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Clicks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- The number of times your posts are clicked 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250" y="2814383"/>
            <a:ext cx="58331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Date: 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79881" y="2814383"/>
            <a:ext cx="800480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3078035"/>
            <a:ext cx="169656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Followers: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03250" y="3340163"/>
            <a:ext cx="1382649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Reach: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03250" y="3604069"/>
            <a:ext cx="2111476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Engagements:   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03250" y="3866197"/>
            <a:ext cx="73113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Clicks: 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029043" y="3866197"/>
            <a:ext cx="79914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03250" y="4332541"/>
            <a:ext cx="829726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How are your results stacking up to your goals: 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03250" y="4594974"/>
            <a:ext cx="8354952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9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50" y="4553746"/>
            <a:ext cx="8296249" cy="254000"/>
          </a:xfrm>
          <a:prstGeom prst="rect">
            <a:avLst/>
          </a:prstGeom>
        </p:spPr>
      </p:pic>
      <p:pic>
        <p:nvPicPr>
          <p:cNvPr id="9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072" y="4291313"/>
            <a:ext cx="3889427" cy="254000"/>
          </a:xfrm>
          <a:prstGeom prst="rect">
            <a:avLst/>
          </a:prstGeom>
        </p:spPr>
      </p:pic>
      <p:pic>
        <p:nvPicPr>
          <p:cNvPr id="9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74" y="3824969"/>
            <a:ext cx="736600" cy="254000"/>
          </a:xfrm>
          <a:prstGeom prst="rect">
            <a:avLst/>
          </a:prstGeom>
        </p:spPr>
      </p:pic>
      <p:pic>
        <p:nvPicPr>
          <p:cNvPr id="9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74" y="3300713"/>
            <a:ext cx="736600" cy="254000"/>
          </a:xfrm>
          <a:prstGeom prst="rect">
            <a:avLst/>
          </a:prstGeom>
        </p:spPr>
      </p:pic>
      <p:pic>
        <p:nvPicPr>
          <p:cNvPr id="9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374" y="3036807"/>
            <a:ext cx="736600" cy="253999"/>
          </a:xfrm>
          <a:prstGeom prst="rect">
            <a:avLst/>
          </a:prstGeom>
        </p:spPr>
      </p:pic>
      <p:pic>
        <p:nvPicPr>
          <p:cNvPr id="9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610" y="3562841"/>
            <a:ext cx="736600" cy="254000"/>
          </a:xfrm>
          <a:prstGeom prst="rect">
            <a:avLst/>
          </a:prstGeom>
        </p:spPr>
      </p:pic>
      <p:pic>
        <p:nvPicPr>
          <p:cNvPr id="9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74" y="2773155"/>
            <a:ext cx="736600" cy="254000"/>
          </a:xfrm>
          <a:prstGeom prst="rect">
            <a:avLst/>
          </a:prstGeom>
        </p:spPr>
      </p:pic>
      <p:pic>
        <p:nvPicPr>
          <p:cNvPr id="26" name="Image">
            <a:extLst>
              <a:ext uri="{FF2B5EF4-FFF2-40B4-BE49-F238E27FC236}">
                <a16:creationId xmlns:a16="http://schemas.microsoft.com/office/drawing/2014/main" id="{E9C723D7-644A-4449-81EA-4B345C5C433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31" y="4844498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332691"/>
            <a:ext cx="6777996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9: Optimize for the Best Performance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044956"/>
            <a:ext cx="8177937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Look at your 3 most popular posts from the past month. Look for any patterns so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360677"/>
            <a:ext cx="3283382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you can do more of what works.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1875218"/>
            <a:ext cx="3615665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Post #1 Results: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137346"/>
            <a:ext cx="3552824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Topic: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250" y="2400722"/>
            <a:ext cx="3624352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Content Type: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250" y="2663507"/>
            <a:ext cx="355279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Day Posted: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3129851"/>
            <a:ext cx="3615665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Post #2 Results: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3393227"/>
            <a:ext cx="3552750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Topic: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03250" y="3655885"/>
            <a:ext cx="3624426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Content Type: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03250" y="3919537"/>
            <a:ext cx="355279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Day Posted: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060315" y="1852358"/>
            <a:ext cx="46520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Post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524944" y="1852358"/>
            <a:ext cx="26593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#3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789740" y="1852358"/>
            <a:ext cx="805243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Results: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595237" y="1852358"/>
            <a:ext cx="208064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060315" y="2116010"/>
            <a:ext cx="61969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Topic: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681726" y="2116010"/>
            <a:ext cx="2924940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060315" y="2377862"/>
            <a:ext cx="771805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Content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831357" y="2377862"/>
            <a:ext cx="554096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Type: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391750" y="2377862"/>
            <a:ext cx="2287171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5060315" y="2642171"/>
            <a:ext cx="115423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Day Posted: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6214237" y="2642171"/>
            <a:ext cx="239916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536948" y="3319059"/>
            <a:ext cx="4503654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Analysis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: How can you tweak your posting schedule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4536948" y="3583368"/>
            <a:ext cx="2963611" cy="212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to do more of what’s working well?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4536948" y="3845471"/>
            <a:ext cx="4525142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4536948" y="4109123"/>
            <a:ext cx="4525142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4536948" y="4370975"/>
            <a:ext cx="4525059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0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3088623"/>
            <a:ext cx="2070100" cy="254000"/>
          </a:xfrm>
          <a:prstGeom prst="rect">
            <a:avLst/>
          </a:prstGeom>
        </p:spPr>
      </p:pic>
      <p:pic>
        <p:nvPicPr>
          <p:cNvPr id="10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948" y="4330088"/>
            <a:ext cx="4454652" cy="254000"/>
          </a:xfrm>
          <a:prstGeom prst="rect">
            <a:avLst/>
          </a:prstGeom>
        </p:spPr>
      </p:pic>
      <p:pic>
        <p:nvPicPr>
          <p:cNvPr id="10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4067895"/>
            <a:ext cx="4454652" cy="253999"/>
          </a:xfrm>
          <a:prstGeom prst="rect">
            <a:avLst/>
          </a:prstGeom>
        </p:spPr>
      </p:pic>
      <p:pic>
        <p:nvPicPr>
          <p:cNvPr id="10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3804243"/>
            <a:ext cx="4454652" cy="254000"/>
          </a:xfrm>
          <a:prstGeom prst="rect">
            <a:avLst/>
          </a:prstGeom>
        </p:spPr>
      </p:pic>
      <p:pic>
        <p:nvPicPr>
          <p:cNvPr id="10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169" y="2336975"/>
            <a:ext cx="2238831" cy="254000"/>
          </a:xfrm>
          <a:prstGeom prst="rect">
            <a:avLst/>
          </a:prstGeom>
        </p:spPr>
      </p:pic>
      <p:pic>
        <p:nvPicPr>
          <p:cNvPr id="10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818" y="2359835"/>
            <a:ext cx="2315981" cy="254000"/>
          </a:xfrm>
          <a:prstGeom prst="rect">
            <a:avLst/>
          </a:prstGeom>
        </p:spPr>
      </p:pic>
      <p:pic>
        <p:nvPicPr>
          <p:cNvPr id="108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945" y="3644900"/>
            <a:ext cx="2225554" cy="223757"/>
          </a:xfrm>
          <a:prstGeom prst="rect">
            <a:avLst/>
          </a:prstGeom>
        </p:spPr>
      </p:pic>
      <p:pic>
        <p:nvPicPr>
          <p:cNvPr id="10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691" y="3878309"/>
            <a:ext cx="2431808" cy="254000"/>
          </a:xfrm>
          <a:prstGeom prst="rect">
            <a:avLst/>
          </a:prstGeom>
        </p:spPr>
      </p:pic>
      <p:pic>
        <p:nvPicPr>
          <p:cNvPr id="11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237" y="2600943"/>
            <a:ext cx="2431808" cy="254000"/>
          </a:xfrm>
          <a:prstGeom prst="rect">
            <a:avLst/>
          </a:prstGeom>
        </p:spPr>
      </p:pic>
      <p:pic>
        <p:nvPicPr>
          <p:cNvPr id="111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691" y="2622279"/>
            <a:ext cx="2431808" cy="254000"/>
          </a:xfrm>
          <a:prstGeom prst="rect">
            <a:avLst/>
          </a:prstGeom>
        </p:spPr>
      </p:pic>
      <p:pic>
        <p:nvPicPr>
          <p:cNvPr id="11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91" y="3372757"/>
            <a:ext cx="2965208" cy="254000"/>
          </a:xfrm>
          <a:prstGeom prst="rect">
            <a:avLst/>
          </a:prstGeom>
        </p:spPr>
      </p:pic>
      <p:pic>
        <p:nvPicPr>
          <p:cNvPr id="11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726" y="2072666"/>
            <a:ext cx="2965208" cy="254000"/>
          </a:xfrm>
          <a:prstGeom prst="rect">
            <a:avLst/>
          </a:prstGeom>
        </p:spPr>
      </p:pic>
      <p:pic>
        <p:nvPicPr>
          <p:cNvPr id="11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91" y="2095370"/>
            <a:ext cx="2965208" cy="254000"/>
          </a:xfrm>
          <a:prstGeom prst="rect">
            <a:avLst/>
          </a:prstGeom>
        </p:spPr>
      </p:pic>
      <p:pic>
        <p:nvPicPr>
          <p:cNvPr id="1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237" y="1811130"/>
            <a:ext cx="2070100" cy="254000"/>
          </a:xfrm>
          <a:prstGeom prst="rect">
            <a:avLst/>
          </a:prstGeom>
        </p:spPr>
      </p:pic>
      <p:pic>
        <p:nvPicPr>
          <p:cNvPr id="11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1831718"/>
            <a:ext cx="2070100" cy="254000"/>
          </a:xfrm>
          <a:prstGeom prst="rect">
            <a:avLst/>
          </a:prstGeom>
        </p:spPr>
      </p:pic>
      <p:pic>
        <p:nvPicPr>
          <p:cNvPr id="46" name="Image">
            <a:extLst>
              <a:ext uri="{FF2B5EF4-FFF2-40B4-BE49-F238E27FC236}">
                <a16:creationId xmlns:a16="http://schemas.microsoft.com/office/drawing/2014/main" id="{0A4A45AA-9406-4C9C-A1FC-0C49A067DEE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298020"/>
            <a:ext cx="7633058" cy="8230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10: Run Promotions for Your Products and</a:t>
            </a:r>
            <a:endParaRPr sz="2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Services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50494" y="1424384"/>
            <a:ext cx="584685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Create compelling offers to use social media as a sales channel.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0494" y="1705054"/>
            <a:ext cx="2889172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Each promotion should include: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76986" y="2152893"/>
            <a:ext cx="310321" cy="5416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6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19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907694" y="2188161"/>
            <a:ext cx="2661347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A timely and compelling offer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907694" y="2468577"/>
            <a:ext cx="4382809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Clear offer details (discount amount, dates, etc.)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76986" y="2713396"/>
            <a:ext cx="3976936" cy="2618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r>
              <a:rPr sz="1600" spc="10" dirty="0">
                <a:solidFill>
                  <a:srgbClr val="585858"/>
                </a:solidFill>
                <a:latin typeface="Times New Roman"/>
                <a:cs typeface="Times New Roman"/>
              </a:rPr>
              <a:t>  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A compelling image related to your offer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76986" y="2994522"/>
            <a:ext cx="310321" cy="26126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07694" y="3029790"/>
            <a:ext cx="2959507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An easy way to act on your offer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50494" y="3514422"/>
            <a:ext cx="423402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Promotion Details: 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50494" y="3794537"/>
            <a:ext cx="4277825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Offer: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50494" y="4075534"/>
            <a:ext cx="423066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Dates: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50494" y="4355950"/>
            <a:ext cx="423250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Image(s) Needed: 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50494" y="4636366"/>
            <a:ext cx="4200159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Call to Action: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1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018" y="4328580"/>
            <a:ext cx="2479682" cy="254000"/>
          </a:xfrm>
          <a:prstGeom prst="rect">
            <a:avLst/>
          </a:prstGeom>
        </p:spPr>
      </p:pic>
      <p:pic>
        <p:nvPicPr>
          <p:cNvPr id="12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118" y="4608755"/>
            <a:ext cx="2797182" cy="254000"/>
          </a:xfrm>
          <a:prstGeom prst="rect">
            <a:avLst/>
          </a:prstGeom>
        </p:spPr>
      </p:pic>
      <p:pic>
        <p:nvPicPr>
          <p:cNvPr id="12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53" y="4047923"/>
            <a:ext cx="3603946" cy="254000"/>
          </a:xfrm>
          <a:prstGeom prst="rect">
            <a:avLst/>
          </a:prstGeom>
        </p:spPr>
      </p:pic>
      <p:pic>
        <p:nvPicPr>
          <p:cNvPr id="12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18" y="3767267"/>
            <a:ext cx="3673482" cy="254000"/>
          </a:xfrm>
          <a:prstGeom prst="rect">
            <a:avLst/>
          </a:prstGeom>
        </p:spPr>
      </p:pic>
      <p:pic>
        <p:nvPicPr>
          <p:cNvPr id="12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6" y="2492906"/>
            <a:ext cx="190500" cy="190500"/>
          </a:xfrm>
          <a:prstGeom prst="rect">
            <a:avLst/>
          </a:prstGeom>
        </p:spPr>
      </p:pic>
      <p:pic>
        <p:nvPicPr>
          <p:cNvPr id="12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6" y="3029907"/>
            <a:ext cx="190500" cy="190500"/>
          </a:xfrm>
          <a:prstGeom prst="rect">
            <a:avLst/>
          </a:prstGeom>
        </p:spPr>
      </p:pic>
      <p:pic>
        <p:nvPicPr>
          <p:cNvPr id="12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6" y="2749172"/>
            <a:ext cx="190500" cy="190500"/>
          </a:xfrm>
          <a:prstGeom prst="rect">
            <a:avLst/>
          </a:prstGeom>
        </p:spPr>
      </p:pic>
      <p:pic>
        <p:nvPicPr>
          <p:cNvPr id="126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6" y="2188106"/>
            <a:ext cx="190500" cy="190500"/>
          </a:xfrm>
          <a:prstGeom prst="rect">
            <a:avLst/>
          </a:prstGeom>
        </p:spPr>
      </p:pic>
      <p:pic>
        <p:nvPicPr>
          <p:cNvPr id="12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419" y="3486812"/>
            <a:ext cx="2374899" cy="253999"/>
          </a:xfrm>
          <a:prstGeom prst="rect">
            <a:avLst/>
          </a:prstGeom>
        </p:spPr>
      </p:pic>
      <p:pic>
        <p:nvPicPr>
          <p:cNvPr id="27" name="Image">
            <a:extLst>
              <a:ext uri="{FF2B5EF4-FFF2-40B4-BE49-F238E27FC236}">
                <a16:creationId xmlns:a16="http://schemas.microsoft.com/office/drawing/2014/main" id="{B6BDD936-0208-4F57-9060-066409076C9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408891"/>
            <a:ext cx="5515290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11: Run Ads on Social Media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116012"/>
            <a:ext cx="7063169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spc="10" dirty="0">
                <a:solidFill>
                  <a:srgbClr val="585858"/>
                </a:solidFill>
                <a:latin typeface="Arial"/>
                <a:cs typeface="Arial"/>
              </a:rPr>
              <a:t>Increase the impact of your promotions by running an ad campaign. Use these tips: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37362" y="1582610"/>
            <a:ext cx="168021" cy="212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●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60450" y="1582610"/>
            <a:ext cx="2666048" cy="2125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Target ads for your audience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60450" y="1846262"/>
            <a:ext cx="733958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spc="10" dirty="0">
                <a:solidFill>
                  <a:srgbClr val="585858"/>
                </a:solidFill>
                <a:latin typeface="Arial"/>
                <a:cs typeface="Arial"/>
              </a:rPr>
              <a:t>Set up your ad campaigns so they reach an audience that is relevant to your business.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60450" y="2108390"/>
            <a:ext cx="2581275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What is your target audience: 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339617" y="2108390"/>
            <a:ext cx="3876298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37362" y="2634551"/>
            <a:ext cx="168021" cy="212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●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60450" y="2634551"/>
            <a:ext cx="3236404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Create multiple versions of your ad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60450" y="2898203"/>
            <a:ext cx="6623306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spc="10" dirty="0">
                <a:solidFill>
                  <a:srgbClr val="585858"/>
                </a:solidFill>
                <a:latin typeface="Arial"/>
                <a:cs typeface="Arial"/>
              </a:rPr>
              <a:t>Test out different offers, creative, and copy to see what is performing the best.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60450" y="3160331"/>
            <a:ext cx="7223003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Ad Version #1: ____________________    Ad Version #2:  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37362" y="3686365"/>
            <a:ext cx="168021" cy="2124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●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60450" y="3686365"/>
            <a:ext cx="2707386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b="1" spc="10" dirty="0">
                <a:solidFill>
                  <a:srgbClr val="585858"/>
                </a:solidFill>
                <a:latin typeface="Arial"/>
                <a:cs typeface="Arial"/>
              </a:rPr>
              <a:t>Optimize for a specific metric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60450" y="3950017"/>
            <a:ext cx="625754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spc="10" dirty="0">
                <a:solidFill>
                  <a:srgbClr val="585858"/>
                </a:solidFill>
                <a:latin typeface="Arial"/>
                <a:cs typeface="Arial"/>
              </a:rPr>
              <a:t>Focus on optimizing for one specific metric that is your desired end result.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60450" y="4212145"/>
            <a:ext cx="3100769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What metric are you optimizing for? 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857968" y="4212145"/>
            <a:ext cx="419557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______________________________________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3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820" y="3119103"/>
            <a:ext cx="2234252" cy="254000"/>
          </a:xfrm>
          <a:prstGeom prst="rect">
            <a:avLst/>
          </a:prstGeom>
        </p:spPr>
      </p:pic>
      <p:pic>
        <p:nvPicPr>
          <p:cNvPr id="1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248" y="3119103"/>
            <a:ext cx="2234252" cy="254000"/>
          </a:xfrm>
          <a:prstGeom prst="rect">
            <a:avLst/>
          </a:prstGeom>
        </p:spPr>
      </p:pic>
      <p:pic>
        <p:nvPicPr>
          <p:cNvPr id="13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00" y="4170917"/>
            <a:ext cx="4114800" cy="254000"/>
          </a:xfrm>
          <a:prstGeom prst="rect">
            <a:avLst/>
          </a:prstGeom>
        </p:spPr>
      </p:pic>
      <p:pic>
        <p:nvPicPr>
          <p:cNvPr id="13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045" y="2067162"/>
            <a:ext cx="3835400" cy="254000"/>
          </a:xfrm>
          <a:prstGeom prst="rect">
            <a:avLst/>
          </a:prstGeom>
        </p:spPr>
      </p:pic>
      <p:pic>
        <p:nvPicPr>
          <p:cNvPr id="24" name="Image">
            <a:extLst>
              <a:ext uri="{FF2B5EF4-FFF2-40B4-BE49-F238E27FC236}">
                <a16:creationId xmlns:a16="http://schemas.microsoft.com/office/drawing/2014/main" id="{589E8A82-7F1A-4B14-A377-70DEE6906B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403250" y="561291"/>
            <a:ext cx="1857841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Conclusion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3280"/>
            <a:ext cx="8300547" cy="2552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Your social media marketing strategy is your game plan for success. Once you’ve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589277"/>
            <a:ext cx="8272778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met your original goals, revisit your strategy to make adjustment and continue to</a:t>
            </a:r>
            <a:endParaRPr sz="1800" dirty="0">
              <a:solidFill>
                <a:srgbClr val="585858"/>
              </a:solidFill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1904746"/>
            <a:ext cx="3236975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increase your impact over time.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2" name="Image">
            <a:extLst>
              <a:ext uri="{FF2B5EF4-FFF2-40B4-BE49-F238E27FC236}">
                <a16:creationId xmlns:a16="http://schemas.microsoft.com/office/drawing/2014/main" id="{14CB949A-5B5D-44B1-8348-1BE6270C11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B20EA6-CC93-4BC3-B61D-8F63C721AC75}"/>
              </a:ext>
            </a:extLst>
          </p:cNvPr>
          <p:cNvSpPr txBox="1"/>
          <p:nvPr/>
        </p:nvSpPr>
        <p:spPr>
          <a:xfrm>
            <a:off x="403250" y="2571750"/>
            <a:ext cx="8300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585858"/>
                </a:solidFill>
              </a:rPr>
              <a:t>If you’d prefer that someone else manages all </a:t>
            </a:r>
            <a:r>
              <a:rPr lang="en-GB" dirty="0" err="1">
                <a:solidFill>
                  <a:srgbClr val="585858"/>
                </a:solidFill>
              </a:rPr>
              <a:t>fo</a:t>
            </a:r>
            <a:r>
              <a:rPr lang="en-GB" dirty="0">
                <a:solidFill>
                  <a:srgbClr val="585858"/>
                </a:solidFill>
              </a:rPr>
              <a:t> this for you, book a time to speak with one of our consultants about managed social media services for your business.</a:t>
            </a:r>
          </a:p>
        </p:txBody>
      </p:sp>
      <p:sp>
        <p:nvSpPr>
          <p:cNvPr id="11" name="Rectangle: Rounded Corners 10">
            <a:hlinkClick r:id="rId3"/>
            <a:extLst>
              <a:ext uri="{FF2B5EF4-FFF2-40B4-BE49-F238E27FC236}">
                <a16:creationId xmlns:a16="http://schemas.microsoft.com/office/drawing/2014/main" id="{D3F375E2-CA6A-4E3A-B795-8D8E546E9A81}"/>
              </a:ext>
            </a:extLst>
          </p:cNvPr>
          <p:cNvSpPr/>
          <p:nvPr/>
        </p:nvSpPr>
        <p:spPr>
          <a:xfrm>
            <a:off x="2971800" y="3638550"/>
            <a:ext cx="3124200" cy="762000"/>
          </a:xfrm>
          <a:prstGeom prst="roundRect">
            <a:avLst/>
          </a:prstGeom>
          <a:solidFill>
            <a:srgbClr val="EE77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CONTACT 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561291"/>
            <a:ext cx="5870736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1: Set Your Social Media Goals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0819"/>
            <a:ext cx="8146263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Write 1-3 specific goals with a clear number and timeframe. For example, “Increase online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1551765"/>
            <a:ext cx="4628066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sales by 20% in Q4 through Facebook promotions”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2354050"/>
            <a:ext cx="952102" cy="2554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Goal #1 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27994" y="2354050"/>
            <a:ext cx="5007923" cy="2554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03250" y="2872867"/>
            <a:ext cx="5832626" cy="25511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Goal #2  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03250" y="3390751"/>
            <a:ext cx="5832667" cy="25545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585858"/>
                </a:solidFill>
                <a:latin typeface="Arial"/>
                <a:cs typeface="Arial"/>
              </a:rPr>
              <a:t>Goal #3  </a:t>
            </a:r>
            <a:r>
              <a:rPr sz="18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03250" y="4391336"/>
            <a:ext cx="8137329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Need help? Common social media goals: increase brand awareness, generate new leads,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03250" y="4672332"/>
            <a:ext cx="679768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drive website traffic, increase online sales, or strengthen customer support.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40" y="3390688"/>
            <a:ext cx="4914900" cy="254000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40" y="2872804"/>
            <a:ext cx="4914900" cy="254000"/>
          </a:xfrm>
          <a:prstGeom prst="rect">
            <a:avLst/>
          </a:prstGeom>
        </p:spPr>
      </p:pic>
      <p:pic>
        <p:nvPicPr>
          <p:cNvPr id="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40" y="2353987"/>
            <a:ext cx="4914900" cy="254000"/>
          </a:xfrm>
          <a:prstGeom prst="rect">
            <a:avLst/>
          </a:prstGeom>
        </p:spPr>
      </p:pic>
      <p:pic>
        <p:nvPicPr>
          <p:cNvPr id="17" name="Image">
            <a:extLst>
              <a:ext uri="{FF2B5EF4-FFF2-40B4-BE49-F238E27FC236}">
                <a16:creationId xmlns:a16="http://schemas.microsoft.com/office/drawing/2014/main" id="{B1D4B4F9-8DC6-4A72-B707-D4800DB1B7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12" y="4750150"/>
            <a:ext cx="1385638" cy="3294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43840" y="304116"/>
            <a:ext cx="7791428" cy="8230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2: Determine Which Social Media Channels</a:t>
            </a:r>
            <a:endParaRPr sz="28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Are Right for You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43840" y="1334467"/>
            <a:ext cx="6964699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Start by reviewing the major social media channels and what they’re best for: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43840" y="1816417"/>
            <a:ext cx="6714480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Facebook: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Reach a wide audience, run advertisements, and share live videos.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43840" y="2283015"/>
            <a:ext cx="6119053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Twitter: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Share timely news, post articles, and provide customer service.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43840" y="2747835"/>
            <a:ext cx="6661281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Instagram: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Share quality photos and videos of products, staff, and customers.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43840" y="3214560"/>
            <a:ext cx="7707936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LinkedIn: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Make professional connections, share industry or company news, and post jobs.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43840" y="3680904"/>
            <a:ext cx="6291000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Pinterest: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Share product photos, drive website traffic, and increase sales.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43840" y="4146947"/>
            <a:ext cx="6562506" cy="21293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YouTube: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Share instructional videos, funny videos, or product review videos.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43840" y="4613872"/>
            <a:ext cx="7128817" cy="2125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solidFill>
                  <a:srgbClr val="585858"/>
                </a:solidFill>
                <a:latin typeface="Arial"/>
                <a:cs typeface="Arial"/>
              </a:rPr>
              <a:t>Snapchat: </a:t>
            </a:r>
            <a:r>
              <a:rPr sz="1500" spc="10" dirty="0">
                <a:solidFill>
                  <a:srgbClr val="585858"/>
                </a:solidFill>
                <a:latin typeface="Arial"/>
                <a:cs typeface="Arial"/>
              </a:rPr>
              <a:t>Connect with a younger demographic through timely images and videos.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3" name="Image">
            <a:extLst>
              <a:ext uri="{FF2B5EF4-FFF2-40B4-BE49-F238E27FC236}">
                <a16:creationId xmlns:a16="http://schemas.microsoft.com/office/drawing/2014/main" id="{AF1C1857-CCAC-4292-94EC-BB908904C2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561291"/>
            <a:ext cx="2253059" cy="3959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2 Cont’d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0819"/>
            <a:ext cx="6928730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Now, choose 1-3 social media channels to build a social media presence on: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754456"/>
            <a:ext cx="49655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Social Channel #1: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2034872"/>
            <a:ext cx="821024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Reason for choosing channel: 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519885"/>
            <a:ext cx="49655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Social Channel #2: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250" y="2800301"/>
            <a:ext cx="821024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Reason for choosing channel: 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250" y="3283409"/>
            <a:ext cx="49655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Social Channel #3: _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3564079"/>
            <a:ext cx="821024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Reason for choosing channel: 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536469"/>
            <a:ext cx="5410199" cy="254000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2772691"/>
            <a:ext cx="5410199" cy="254000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2492275"/>
            <a:ext cx="3086100" cy="254000"/>
          </a:xfrm>
          <a:prstGeom prst="rect">
            <a:avLst/>
          </a:prstGeom>
        </p:spPr>
      </p:pic>
      <p:pic>
        <p:nvPicPr>
          <p:cNvPr id="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3255799"/>
            <a:ext cx="3086100" cy="254000"/>
          </a:xfrm>
          <a:prstGeom prst="rect">
            <a:avLst/>
          </a:prstGeom>
        </p:spPr>
      </p:pic>
      <p:pic>
        <p:nvPicPr>
          <p:cNvPr id="1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1726846"/>
            <a:ext cx="3086100" cy="254000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2007262"/>
            <a:ext cx="5410199" cy="254000"/>
          </a:xfrm>
          <a:prstGeom prst="rect">
            <a:avLst/>
          </a:prstGeom>
        </p:spPr>
      </p:pic>
      <p:pic>
        <p:nvPicPr>
          <p:cNvPr id="19" name="Image">
            <a:extLst>
              <a:ext uri="{FF2B5EF4-FFF2-40B4-BE49-F238E27FC236}">
                <a16:creationId xmlns:a16="http://schemas.microsoft.com/office/drawing/2014/main" id="{0F7CF863-CBBD-4870-9A30-791DF0980C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403250" y="561291"/>
            <a:ext cx="6958384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3: Set Up Your Social Media Accounts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1270819"/>
            <a:ext cx="8222185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Use these links to create a free account on the social media channels you chose. Note that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1551765"/>
            <a:ext cx="4651781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Instagram and Snapchat are primarily mobile apps.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29742" y="2034872"/>
            <a:ext cx="178774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60450" y="2034872"/>
            <a:ext cx="946774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Facebook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"/>
          <p:cNvSpPr/>
          <p:nvPr/>
        </p:nvSpPr>
        <p:spPr>
          <a:xfrm>
            <a:off x="860323" y="2239010"/>
            <a:ext cx="891539" cy="15240"/>
          </a:xfrm>
          <a:custGeom>
            <a:avLst/>
            <a:gdLst/>
            <a:ahLst/>
            <a:cxnLst/>
            <a:rect l="l" t="t" r="r" b="b"/>
            <a:pathLst>
              <a:path w="891539" h="15240">
                <a:moveTo>
                  <a:pt x="0" y="15240"/>
                </a:moveTo>
                <a:lnTo>
                  <a:pt x="0" y="0"/>
                </a:lnTo>
                <a:lnTo>
                  <a:pt x="891540" y="0"/>
                </a:lnTo>
                <a:lnTo>
                  <a:pt x="891540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29742" y="2315013"/>
            <a:ext cx="179043" cy="2263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60450" y="2315013"/>
            <a:ext cx="663393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Twitter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860323" y="2519426"/>
            <a:ext cx="606552" cy="15240"/>
          </a:xfrm>
          <a:custGeom>
            <a:avLst/>
            <a:gdLst/>
            <a:ahLst/>
            <a:cxnLst/>
            <a:rect l="l" t="t" r="r" b="b"/>
            <a:pathLst>
              <a:path w="606552" h="15240">
                <a:moveTo>
                  <a:pt x="0" y="15240"/>
                </a:moveTo>
                <a:lnTo>
                  <a:pt x="0" y="0"/>
                </a:lnTo>
                <a:lnTo>
                  <a:pt x="606552" y="0"/>
                </a:lnTo>
                <a:lnTo>
                  <a:pt x="606552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529742" y="2596085"/>
            <a:ext cx="178774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60450" y="2596085"/>
            <a:ext cx="95812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Instagram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0323" y="2799842"/>
            <a:ext cx="902208" cy="15240"/>
          </a:xfrm>
          <a:custGeom>
            <a:avLst/>
            <a:gdLst/>
            <a:ahLst/>
            <a:cxnLst/>
            <a:rect l="l" t="t" r="r" b="b"/>
            <a:pathLst>
              <a:path w="902208" h="15240">
                <a:moveTo>
                  <a:pt x="0" y="15240"/>
                </a:moveTo>
                <a:lnTo>
                  <a:pt x="0" y="0"/>
                </a:lnTo>
                <a:lnTo>
                  <a:pt x="902208" y="0"/>
                </a:lnTo>
                <a:lnTo>
                  <a:pt x="902208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529742" y="2876501"/>
            <a:ext cx="178774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60450" y="2876501"/>
            <a:ext cx="82374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LinkedIn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0323" y="3080258"/>
            <a:ext cx="768096" cy="15240"/>
          </a:xfrm>
          <a:custGeom>
            <a:avLst/>
            <a:gdLst/>
            <a:ahLst/>
            <a:cxnLst/>
            <a:rect l="l" t="t" r="r" b="b"/>
            <a:pathLst>
              <a:path w="768096" h="15240">
                <a:moveTo>
                  <a:pt x="0" y="15240"/>
                </a:moveTo>
                <a:lnTo>
                  <a:pt x="0" y="0"/>
                </a:lnTo>
                <a:lnTo>
                  <a:pt x="768096" y="0"/>
                </a:lnTo>
                <a:lnTo>
                  <a:pt x="768096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529742" y="3156917"/>
            <a:ext cx="178774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60450" y="3156917"/>
            <a:ext cx="85759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Pinterest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0323" y="3360674"/>
            <a:ext cx="801624" cy="15240"/>
          </a:xfrm>
          <a:custGeom>
            <a:avLst/>
            <a:gdLst/>
            <a:ahLst/>
            <a:cxnLst/>
            <a:rect l="l" t="t" r="r" b="b"/>
            <a:pathLst>
              <a:path w="801624" h="15240">
                <a:moveTo>
                  <a:pt x="0" y="15240"/>
                </a:moveTo>
                <a:lnTo>
                  <a:pt x="0" y="0"/>
                </a:lnTo>
                <a:lnTo>
                  <a:pt x="801624" y="0"/>
                </a:lnTo>
                <a:lnTo>
                  <a:pt x="801624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529742" y="3437058"/>
            <a:ext cx="179043" cy="2263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60450" y="3437058"/>
            <a:ext cx="876540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YouTube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0323" y="3641090"/>
            <a:ext cx="819912" cy="15240"/>
          </a:xfrm>
          <a:custGeom>
            <a:avLst/>
            <a:gdLst/>
            <a:ahLst/>
            <a:cxnLst/>
            <a:rect l="l" t="t" r="r" b="b"/>
            <a:pathLst>
              <a:path w="819912" h="15240">
                <a:moveTo>
                  <a:pt x="0" y="15240"/>
                </a:moveTo>
                <a:lnTo>
                  <a:pt x="0" y="0"/>
                </a:lnTo>
                <a:lnTo>
                  <a:pt x="819912" y="0"/>
                </a:lnTo>
                <a:lnTo>
                  <a:pt x="819912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529742" y="3718003"/>
            <a:ext cx="178774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●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860450" y="3718003"/>
            <a:ext cx="91373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97A7"/>
                </a:solidFill>
                <a:latin typeface="Arial"/>
                <a:cs typeface="Arial"/>
              </a:rPr>
              <a:t>Snapchat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0323" y="3921569"/>
            <a:ext cx="858012" cy="15240"/>
          </a:xfrm>
          <a:custGeom>
            <a:avLst/>
            <a:gdLst/>
            <a:ahLst/>
            <a:cxnLst/>
            <a:rect l="l" t="t" r="r" b="b"/>
            <a:pathLst>
              <a:path w="858012" h="15240">
                <a:moveTo>
                  <a:pt x="0" y="15240"/>
                </a:moveTo>
                <a:lnTo>
                  <a:pt x="0" y="0"/>
                </a:lnTo>
                <a:lnTo>
                  <a:pt x="858012" y="0"/>
                </a:lnTo>
                <a:lnTo>
                  <a:pt x="858012" y="15240"/>
                </a:lnTo>
                <a:lnTo>
                  <a:pt x="0" y="15240"/>
                </a:lnTo>
                <a:close/>
              </a:path>
            </a:pathLst>
          </a:custGeom>
          <a:solidFill>
            <a:srgbClr val="0097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8" name="Image">
            <a:extLst>
              <a:ext uri="{FF2B5EF4-FFF2-40B4-BE49-F238E27FC236}">
                <a16:creationId xmlns:a16="http://schemas.microsoft.com/office/drawing/2014/main" id="{C003E3FB-13BE-4187-9B50-A24758E072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561291"/>
            <a:ext cx="5178662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4: Analyze the Competition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0819"/>
            <a:ext cx="7181825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Look up a couple of your competitors and analyze their social media presence: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754456"/>
            <a:ext cx="1490394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Competitor #1: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2034872"/>
            <a:ext cx="530140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Number of followers: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315013"/>
            <a:ext cx="5349983" cy="2263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What they’re posting: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250" y="2596085"/>
            <a:ext cx="5392821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How often they’re posting: 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250" y="2876501"/>
            <a:ext cx="7245021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Average number of Likes and Comments: 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3360858"/>
            <a:ext cx="1490199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Competitor #2: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3641803"/>
            <a:ext cx="530140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Number of followers: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03250" y="3922219"/>
            <a:ext cx="5348432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What they’re posting: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03250" y="4202636"/>
            <a:ext cx="5392821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How often they’re posting: 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03250" y="4482776"/>
            <a:ext cx="7134730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Average number of Likes and Comments: _____________________________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2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877" y="4455506"/>
            <a:ext cx="3378200" cy="254000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207" y="4174249"/>
            <a:ext cx="3378200" cy="254000"/>
          </a:xfrm>
          <a:prstGeom prst="rect">
            <a:avLst/>
          </a:prstGeom>
        </p:spPr>
      </p:pic>
      <p:pic>
        <p:nvPicPr>
          <p:cNvPr id="2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877" y="2848891"/>
            <a:ext cx="3378200" cy="254000"/>
          </a:xfrm>
          <a:prstGeom prst="rect">
            <a:avLst/>
          </a:prstGeom>
        </p:spPr>
      </p:pic>
      <p:pic>
        <p:nvPicPr>
          <p:cNvPr id="2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207" y="2568087"/>
            <a:ext cx="3378200" cy="254000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07" y="3614193"/>
            <a:ext cx="3378200" cy="254000"/>
          </a:xfrm>
          <a:prstGeom prst="rect">
            <a:avLst/>
          </a:prstGeom>
        </p:spPr>
      </p:pic>
      <p:pic>
        <p:nvPicPr>
          <p:cNvPr id="2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07" y="3894221"/>
            <a:ext cx="3378200" cy="253999"/>
          </a:xfrm>
          <a:prstGeom prst="rect">
            <a:avLst/>
          </a:prstGeom>
        </p:spPr>
      </p:pic>
      <p:pic>
        <p:nvPicPr>
          <p:cNvPr id="2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07" y="2287354"/>
            <a:ext cx="3378200" cy="254000"/>
          </a:xfrm>
          <a:prstGeom prst="rect">
            <a:avLst/>
          </a:prstGeom>
        </p:spPr>
      </p:pic>
      <p:pic>
        <p:nvPicPr>
          <p:cNvPr id="3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07" y="2007262"/>
            <a:ext cx="3378200" cy="254000"/>
          </a:xfrm>
          <a:prstGeom prst="rect">
            <a:avLst/>
          </a:prstGeom>
        </p:spPr>
      </p:pic>
      <p:pic>
        <p:nvPicPr>
          <p:cNvPr id="31" name="Image">
            <a:extLst>
              <a:ext uri="{FF2B5EF4-FFF2-40B4-BE49-F238E27FC236}">
                <a16:creationId xmlns:a16="http://schemas.microsoft.com/office/drawing/2014/main" id="{E5ACACE7-81E5-4139-A1D0-A4152B9AEA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561291"/>
            <a:ext cx="2253059" cy="3959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4 Cont’d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0819"/>
            <a:ext cx="8288359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Based on your account analysis, learn from what they do well and where they can improve.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754456"/>
            <a:ext cx="8037894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What Competitor #1 does well:  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2034872"/>
            <a:ext cx="811072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Where they could improve: _________________________________________________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519885"/>
            <a:ext cx="8037894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What Competitor #2 does well:  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250" y="2800301"/>
            <a:ext cx="811072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Where they could improve: _________________________________________________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03250" y="3283409"/>
            <a:ext cx="8206120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What lessons can you apply to your strategy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: _________________________________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03250" y="3564079"/>
            <a:ext cx="8289079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03250" y="3844495"/>
            <a:ext cx="8289079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_________________________________________________________________________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03250" y="4327604"/>
            <a:ext cx="7824925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Note: If you don’t have direct competitors, just look for businesses in a similar industry.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3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50" y="3816885"/>
            <a:ext cx="8232749" cy="254000"/>
          </a:xfrm>
          <a:prstGeom prst="rect">
            <a:avLst/>
          </a:prstGeom>
        </p:spPr>
      </p:pic>
      <p:pic>
        <p:nvPicPr>
          <p:cNvPr id="3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50" y="3550247"/>
            <a:ext cx="8232749" cy="254000"/>
          </a:xfrm>
          <a:prstGeom prst="rect">
            <a:avLst/>
          </a:prstGeom>
        </p:spPr>
      </p:pic>
      <p:pic>
        <p:nvPicPr>
          <p:cNvPr id="3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575" y="3255799"/>
            <a:ext cx="3795425" cy="254000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475" y="2772691"/>
            <a:ext cx="5598825" cy="254000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175" y="2007262"/>
            <a:ext cx="5598825" cy="254000"/>
          </a:xfrm>
          <a:prstGeom prst="rect">
            <a:avLst/>
          </a:prstGeom>
        </p:spPr>
      </p:pic>
      <p:pic>
        <p:nvPicPr>
          <p:cNvPr id="3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775" y="2492275"/>
            <a:ext cx="4976524" cy="254000"/>
          </a:xfrm>
          <a:prstGeom prst="rect">
            <a:avLst/>
          </a:prstGeom>
        </p:spPr>
      </p:pic>
      <p:pic>
        <p:nvPicPr>
          <p:cNvPr id="3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775" y="1726846"/>
            <a:ext cx="4976524" cy="254000"/>
          </a:xfrm>
          <a:prstGeom prst="rect">
            <a:avLst/>
          </a:prstGeom>
        </p:spPr>
      </p:pic>
      <p:pic>
        <p:nvPicPr>
          <p:cNvPr id="21" name="Image">
            <a:extLst>
              <a:ext uri="{FF2B5EF4-FFF2-40B4-BE49-F238E27FC236}">
                <a16:creationId xmlns:a16="http://schemas.microsoft.com/office/drawing/2014/main" id="{A987FF92-F3DE-4240-B3A2-E5D9EEA756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561291"/>
            <a:ext cx="5494694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5: Build Your Initial Presence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270819"/>
            <a:ext cx="4102768" cy="2265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Set up your accounts by taking these steps: 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29742" y="1719188"/>
            <a:ext cx="310321" cy="261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60450" y="1754456"/>
            <a:ext cx="743089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Enter your business information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: Provide an overview of your business, contact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60450" y="2034872"/>
            <a:ext cx="310382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details, and a link to your website.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29742" y="2560817"/>
            <a:ext cx="8200853" cy="2614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r>
              <a:rPr sz="1600" spc="10" dirty="0">
                <a:solidFill>
                  <a:srgbClr val="585858"/>
                </a:solidFill>
                <a:latin typeface="Times New Roman"/>
                <a:cs typeface="Times New Roman"/>
              </a:rPr>
              <a:t>  </a:t>
            </a: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Upload profile image: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Make your profile image something recognizable like your logo.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29742" y="3121649"/>
            <a:ext cx="310321" cy="26126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60450" y="3156917"/>
            <a:ext cx="739112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Create your first post: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Create a welcoming first post. Example: </a:t>
            </a: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“</a:t>
            </a:r>
            <a:r>
              <a:rPr sz="1600" i="1" spc="10" dirty="0">
                <a:solidFill>
                  <a:srgbClr val="585858"/>
                </a:solidFill>
                <a:latin typeface="Arial"/>
                <a:cs typeface="Arial"/>
              </a:rPr>
              <a:t>Welcome to the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60450" y="3437058"/>
            <a:ext cx="7747171" cy="22593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i="1" spc="10" dirty="0">
                <a:solidFill>
                  <a:srgbClr val="585858"/>
                </a:solidFill>
                <a:latin typeface="Arial"/>
                <a:cs typeface="Arial"/>
              </a:rPr>
              <a:t>[business name] Facebook Page! Like our Page for [type of content you will provide].”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29742" y="3963151"/>
            <a:ext cx="310321" cy="261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19" spc="10" dirty="0">
                <a:solidFill>
                  <a:srgbClr val="585858"/>
                </a:solidFill>
                <a:latin typeface="Arial"/>
                <a:cs typeface="Arial"/>
              </a:rPr>
              <a:t>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60450" y="3998419"/>
            <a:ext cx="7815372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Follow your contacts: 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Start with your most loyal customers. Most social channels will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60450" y="4278836"/>
            <a:ext cx="2676345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recommend contacts for you.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4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2" y="2596396"/>
            <a:ext cx="190500" cy="190500"/>
          </a:xfrm>
          <a:prstGeom prst="rect">
            <a:avLst/>
          </a:prstGeom>
        </p:spPr>
      </p:pic>
      <p:pic>
        <p:nvPicPr>
          <p:cNvPr id="4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2" y="3998730"/>
            <a:ext cx="190500" cy="190499"/>
          </a:xfrm>
          <a:prstGeom prst="rect">
            <a:avLst/>
          </a:prstGeom>
        </p:spPr>
      </p:pic>
      <p:pic>
        <p:nvPicPr>
          <p:cNvPr id="4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2" y="3157034"/>
            <a:ext cx="190500" cy="190500"/>
          </a:xfrm>
          <a:prstGeom prst="rect">
            <a:avLst/>
          </a:prstGeom>
        </p:spPr>
      </p:pic>
      <p:pic>
        <p:nvPicPr>
          <p:cNvPr id="4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2" y="1754767"/>
            <a:ext cx="190500" cy="190500"/>
          </a:xfrm>
          <a:prstGeom prst="rect">
            <a:avLst/>
          </a:prstGeom>
        </p:spPr>
      </p:pic>
      <p:pic>
        <p:nvPicPr>
          <p:cNvPr id="20" name="Image">
            <a:extLst>
              <a:ext uri="{FF2B5EF4-FFF2-40B4-BE49-F238E27FC236}">
                <a16:creationId xmlns:a16="http://schemas.microsoft.com/office/drawing/2014/main" id="{B104853F-5684-40D2-BF73-495FF05ABF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403250" y="408891"/>
            <a:ext cx="6406926" cy="3962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latin typeface="Arial"/>
                <a:cs typeface="Arial"/>
              </a:rPr>
              <a:t>Step 6: Create a Social Media Schedule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3250" y="1118695"/>
            <a:ext cx="7750537" cy="2260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Start by making a list of all the different types of content you’d like to share. Examples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03250" y="1399365"/>
            <a:ext cx="7732091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40" spc="10" dirty="0">
                <a:solidFill>
                  <a:srgbClr val="585858"/>
                </a:solidFill>
                <a:latin typeface="Arial"/>
                <a:cs typeface="Arial"/>
              </a:rPr>
              <a:t>include: helpful articles, staff photos, links to event schedule, instructional videos, and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3250" y="1679780"/>
            <a:ext cx="971502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discounts.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03250" y="2162888"/>
            <a:ext cx="5007897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solidFill>
                  <a:srgbClr val="585858"/>
                </a:solidFill>
                <a:latin typeface="Arial"/>
                <a:cs typeface="Arial"/>
              </a:rPr>
              <a:t>Content ideas</a:t>
            </a: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: _______________________________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74825" y="2647901"/>
            <a:ext cx="3327012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74825" y="3131009"/>
            <a:ext cx="34397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74825" y="3614371"/>
            <a:ext cx="34397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74825" y="4099003"/>
            <a:ext cx="34397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74825" y="4582416"/>
            <a:ext cx="3439788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585858"/>
                </a:solidFill>
                <a:latin typeface="Arial"/>
                <a:cs typeface="Arial"/>
              </a:rPr>
              <a:t> _____________________________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345936" y="2114598"/>
            <a:ext cx="2147136" cy="10524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Tip</a:t>
            </a:r>
            <a:r>
              <a:rPr sz="1370" spc="10" dirty="0">
                <a:latin typeface="Arial"/>
                <a:cs typeface="Arial"/>
              </a:rPr>
              <a:t>: Try to include a mix of</a:t>
            </a:r>
            <a:endParaRPr sz="13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370" spc="10" dirty="0">
                <a:latin typeface="Arial"/>
                <a:cs typeface="Arial"/>
              </a:rPr>
              <a:t>content that is 80% helpful</a:t>
            </a:r>
            <a:endParaRPr sz="13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and entertaining and 20%</a:t>
            </a:r>
            <a:endParaRPr sz="14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sales-driven and</a:t>
            </a:r>
            <a:endParaRPr sz="14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Arial"/>
                <a:cs typeface="Arial"/>
              </a:rPr>
              <a:t>promotional.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10" y="4554806"/>
            <a:ext cx="3479800" cy="254000"/>
          </a:xfrm>
          <a:prstGeom prst="rect">
            <a:avLst/>
          </a:prstGeom>
        </p:spPr>
      </p:pic>
      <p:pic>
        <p:nvPicPr>
          <p:cNvPr id="4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813" y="4071393"/>
            <a:ext cx="3479800" cy="253999"/>
          </a:xfrm>
          <a:prstGeom prst="rect">
            <a:avLst/>
          </a:prstGeom>
        </p:spPr>
      </p:pic>
      <p:pic>
        <p:nvPicPr>
          <p:cNvPr id="5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813" y="3586761"/>
            <a:ext cx="3479800" cy="254000"/>
          </a:xfrm>
          <a:prstGeom prst="rect">
            <a:avLst/>
          </a:prstGeom>
        </p:spPr>
      </p:pic>
      <p:pic>
        <p:nvPicPr>
          <p:cNvPr id="5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813" y="3103399"/>
            <a:ext cx="3479800" cy="254000"/>
          </a:xfrm>
          <a:prstGeom prst="rect">
            <a:avLst/>
          </a:prstGeom>
        </p:spPr>
      </p:pic>
      <p:pic>
        <p:nvPicPr>
          <p:cNvPr id="5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813" y="2634068"/>
            <a:ext cx="3479800" cy="254000"/>
          </a:xfrm>
          <a:prstGeom prst="rect">
            <a:avLst/>
          </a:prstGeom>
        </p:spPr>
      </p:pic>
      <p:pic>
        <p:nvPicPr>
          <p:cNvPr id="5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813" y="2137183"/>
            <a:ext cx="3479800" cy="254000"/>
          </a:xfrm>
          <a:prstGeom prst="rect">
            <a:avLst/>
          </a:prstGeom>
        </p:spPr>
      </p:pic>
      <p:pic>
        <p:nvPicPr>
          <p:cNvPr id="21" name="Image">
            <a:extLst>
              <a:ext uri="{FF2B5EF4-FFF2-40B4-BE49-F238E27FC236}">
                <a16:creationId xmlns:a16="http://schemas.microsoft.com/office/drawing/2014/main" id="{F26324C8-CD40-4B1E-AB46-D1F9D053BF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14" y="4720171"/>
            <a:ext cx="1167265" cy="2775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CYCLE Fonts">
      <a:majorFont>
        <a:latin typeface="Avenir Black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1253</Words>
  <Application>Microsoft Office PowerPoint</Application>
  <PresentationFormat>On-screen Show (16:9)</PresentationFormat>
  <Paragraphs>205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Taylor</dc:creator>
  <cp:lastModifiedBy>Aaron Taylor</cp:lastModifiedBy>
  <cp:revision>4</cp:revision>
  <dcterms:created xsi:type="dcterms:W3CDTF">2018-10-05T21:18:57Z</dcterms:created>
  <dcterms:modified xsi:type="dcterms:W3CDTF">2019-05-23T10:39:50Z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2018-10-05T00:00:00Z</vt:filetime>
  </property>
  <property fmtid="{D5CDD505-2E9C-101B-9397-08002B2CF9AE}" pid="3" name="LastSaved">
    <vt:filetime>2018-10-05T00:00:00Z</vt:filetime>
  </property>
</Properties>
</file>